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04" r:id="rId2"/>
    <p:sldId id="306" r:id="rId3"/>
    <p:sldId id="318" r:id="rId4"/>
    <p:sldId id="319" r:id="rId5"/>
    <p:sldId id="320" r:id="rId6"/>
    <p:sldId id="308" r:id="rId7"/>
    <p:sldId id="309" r:id="rId8"/>
    <p:sldId id="310" r:id="rId9"/>
    <p:sldId id="312" r:id="rId10"/>
    <p:sldId id="327" r:id="rId11"/>
    <p:sldId id="328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27"/>
    <a:srgbClr val="FFFEE8"/>
    <a:srgbClr val="FF33CC"/>
    <a:srgbClr val="F4D7D7"/>
    <a:srgbClr val="FFEEE6"/>
    <a:srgbClr val="FAFAEA"/>
    <a:srgbClr val="E6FEE6"/>
    <a:srgbClr val="D0F0FB"/>
    <a:srgbClr val="DBDB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1" autoAdjust="0"/>
    <p:restoredTop sz="94674"/>
  </p:normalViewPr>
  <p:slideViewPr>
    <p:cSldViewPr snapToGrid="0">
      <p:cViewPr>
        <p:scale>
          <a:sx n="60" d="100"/>
          <a:sy n="60" d="100"/>
        </p:scale>
        <p:origin x="1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4FA8-629B-4E37-9427-8B7E69BB7890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24EB-58CE-4BE1-B6EF-118FD81DB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4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00B6-C563-4897-9460-7BF16583D6F0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E13D0-EFC4-478C-970F-357B66E7F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8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80EC-2FB7-425F-9CF1-E83CBB46BC68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1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ECA5-1954-4385-B92C-CAA4FF3B584E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E4A7-47F0-4173-8925-605D640C865C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0316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24DB-3972-4B31-8B71-5DF3E3587F13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5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C34C-5630-4883-92BA-E8E1E58EDC2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33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840D9-A143-402F-89ED-0D25463BF9EA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F9D8-C07B-48BD-B05D-D1D8DD627406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EAA0-3BF5-42E1-B99F-52B39E66A6D6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C9B4-ED4D-4CFB-AA5B-33174B2FF908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DE56-45BE-4AF7-BEAA-D6289F76F60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614A-A340-4B21-8042-2AB7A4C52F71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1C4-86B5-48F4-B21B-8DF8C7CB31FD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4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9397-2E1A-4FA2-8B18-B4179CD03D87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F056-8315-4490-ADED-153F2A982AE8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1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3461-B5D0-4A2E-B1E0-908E25865E26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5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4D672-80B3-4B98-BA93-B7C5FE8B7BA7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4031-2810-4D74-853A-F27884AA892F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023686-A0F6-46EF-8186-CAD44BEDD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76345" y="5104121"/>
            <a:ext cx="3840480" cy="1314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Created by Project IMPACT at UNCC</a:t>
            </a:r>
            <a:endParaRPr 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032" y="905255"/>
            <a:ext cx="70811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 to use Visually Supported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TASK-ANALYSIS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Turn and Talk/Think Pair Share type activities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25" y="3159972"/>
            <a:ext cx="4846320" cy="154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615" y="0"/>
            <a:ext cx="4233385" cy="26950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0840" y="304800"/>
            <a:ext cx="8438147" cy="68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407" t="1633" r="6468" b="6943"/>
          <a:stretch/>
        </p:blipFill>
        <p:spPr>
          <a:xfrm>
            <a:off x="352925" y="127300"/>
            <a:ext cx="8438149" cy="65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2343" y="933062"/>
            <a:ext cx="3956647" cy="2493480"/>
            <a:chOff x="392343" y="933062"/>
            <a:chExt cx="3956647" cy="2493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23927" y="201478"/>
              <a:ext cx="2493480" cy="39566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81962" y="1517187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Brett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627" y="182879"/>
            <a:ext cx="38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and Talk-Task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34" y="933061"/>
            <a:ext cx="3967545" cy="56236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 txBox="1">
            <a:spLocks/>
          </p:cNvSpPr>
          <p:nvPr/>
        </p:nvSpPr>
        <p:spPr>
          <a:xfrm>
            <a:off x="86627" y="4425949"/>
            <a:ext cx="4857207" cy="75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Read the question to your peer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864" y="2895451"/>
            <a:ext cx="27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How did the </a:t>
            </a:r>
            <a:r>
              <a:rPr lang="en-US" b="1" dirty="0" err="1" smtClean="0">
                <a:latin typeface="Bradley Hand ITC" panose="03070402050302030203" pitchFamily="66" charset="0"/>
              </a:rPr>
              <a:t>Neverbird</a:t>
            </a:r>
            <a:r>
              <a:rPr lang="en-US" b="1" dirty="0" smtClean="0">
                <a:latin typeface="Bradley Hand ITC" panose="03070402050302030203" pitchFamily="66" charset="0"/>
              </a:rPr>
              <a:t> feel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900000">
            <a:off x="8145059" y="1402696"/>
            <a:ext cx="920397" cy="728121"/>
          </a:xfrm>
          <a:prstGeom prst="rightArrow">
            <a:avLst>
              <a:gd name="adj1" fmla="val 41240"/>
              <a:gd name="adj2" fmla="val 63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64732" y="2078458"/>
            <a:ext cx="4489564" cy="428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i="1" dirty="0" smtClean="0"/>
              <a:t>Step 1</a:t>
            </a:r>
          </a:p>
          <a:p>
            <a:pPr defTabSz="514350">
              <a:defRPr/>
            </a:pPr>
            <a:endParaRPr lang="en-US" sz="1200" dirty="0"/>
          </a:p>
          <a:p>
            <a:pPr defTabSz="514350">
              <a:defRPr/>
            </a:pPr>
            <a:r>
              <a:rPr lang="en-US" dirty="0" smtClean="0"/>
              <a:t>Peer does not know answer</a:t>
            </a:r>
            <a:br>
              <a:rPr lang="en-US" dirty="0" smtClean="0"/>
            </a:br>
            <a:r>
              <a:rPr lang="en-US" dirty="0" smtClean="0"/>
              <a:t>Peer gets answer wrong</a:t>
            </a:r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Peer finds answer in story</a:t>
            </a:r>
            <a:endParaRPr lang="en-US" dirty="0"/>
          </a:p>
          <a:p>
            <a:pPr defTabSz="514350">
              <a:defRPr/>
            </a:pPr>
            <a:endParaRPr lang="en-US" sz="525" dirty="0"/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Point to the paragraph the answer is in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Wait 2 seconds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/>
              <a:t>A</a:t>
            </a:r>
            <a:r>
              <a:rPr lang="en-US" dirty="0" smtClean="0"/>
              <a:t>sk question again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378625" y="148433"/>
            <a:ext cx="3894160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Error Correct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0" y="3404152"/>
            <a:ext cx="3635078" cy="1507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57664" y="1247461"/>
            <a:ext cx="553608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Peter took eggs out of the nest, where did he put them?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2489402"/>
            <a:ext cx="4398264" cy="2834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4356506" y="3163825"/>
            <a:ext cx="4787494" cy="2653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-64337" y="6630829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From Peter Pan page _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19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2489402"/>
            <a:ext cx="4398264" cy="2834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9774159" y="3407628"/>
            <a:ext cx="1700644" cy="6431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Rectangle 67"/>
          <p:cNvSpPr/>
          <p:nvPr/>
        </p:nvSpPr>
        <p:spPr>
          <a:xfrm>
            <a:off x="164732" y="2078458"/>
            <a:ext cx="4489564" cy="428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i="1" dirty="0" smtClean="0"/>
              <a:t>Step 2</a:t>
            </a:r>
          </a:p>
          <a:p>
            <a:pPr defTabSz="514350">
              <a:defRPr/>
            </a:pPr>
            <a:endParaRPr lang="en-US" sz="1200" dirty="0"/>
          </a:p>
          <a:p>
            <a:pPr defTabSz="514350">
              <a:defRPr/>
            </a:pPr>
            <a:r>
              <a:rPr lang="en-US" dirty="0" smtClean="0"/>
              <a:t>Peer can not find answer</a:t>
            </a:r>
            <a:br>
              <a:rPr lang="en-US" dirty="0" smtClean="0"/>
            </a:br>
            <a:r>
              <a:rPr lang="en-US" dirty="0" smtClean="0"/>
              <a:t>Peer gets answer wrong</a:t>
            </a:r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Peer hears answer in story</a:t>
            </a:r>
            <a:endParaRPr lang="en-US" dirty="0"/>
          </a:p>
          <a:p>
            <a:pPr defTabSz="514350">
              <a:defRPr/>
            </a:pPr>
            <a:endParaRPr lang="en-US" sz="525" dirty="0"/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Read one sentence with the answer 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Wait 2 seconds 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Ask question again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7664" y="1247461"/>
            <a:ext cx="553608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Peter took eggs out of the nest, where did he put them?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80" y="3407628"/>
            <a:ext cx="3635078" cy="15042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16756" y="3813612"/>
            <a:ext cx="4101292" cy="102472"/>
            <a:chOff x="4816756" y="3813612"/>
            <a:chExt cx="3893880" cy="102472"/>
          </a:xfrm>
        </p:grpSpPr>
        <p:grpSp>
          <p:nvGrpSpPr>
            <p:cNvPr id="4" name="Group 3"/>
            <p:cNvGrpSpPr/>
            <p:nvPr/>
          </p:nvGrpSpPr>
          <p:grpSpPr>
            <a:xfrm>
              <a:off x="4816756" y="3813612"/>
              <a:ext cx="2065080" cy="102472"/>
              <a:chOff x="4816756" y="3813612"/>
              <a:chExt cx="2065080" cy="102472"/>
            </a:xfrm>
          </p:grpSpPr>
          <p:pic>
            <p:nvPicPr>
              <p:cNvPr id="1026" name="Picture 2" descr="Image result for squiggle li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564" b="45564"/>
              <a:stretch/>
            </p:blipFill>
            <p:spPr bwMode="auto">
              <a:xfrm>
                <a:off x="4816756" y="3813612"/>
                <a:ext cx="1155014" cy="102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Image result for squiggle li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564" b="45564"/>
              <a:stretch/>
            </p:blipFill>
            <p:spPr bwMode="auto">
              <a:xfrm>
                <a:off x="5726822" y="3813612"/>
                <a:ext cx="1155014" cy="102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645556" y="3813612"/>
              <a:ext cx="2065080" cy="102472"/>
              <a:chOff x="4816756" y="3813612"/>
              <a:chExt cx="2065080" cy="102472"/>
            </a:xfrm>
          </p:grpSpPr>
          <p:pic>
            <p:nvPicPr>
              <p:cNvPr id="20" name="Picture 2" descr="Image result for squiggle li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564" b="45564"/>
              <a:stretch/>
            </p:blipFill>
            <p:spPr bwMode="auto">
              <a:xfrm>
                <a:off x="4816756" y="3813612"/>
                <a:ext cx="1155014" cy="102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Image result for squiggle line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564" b="45564"/>
              <a:stretch/>
            </p:blipFill>
            <p:spPr bwMode="auto">
              <a:xfrm>
                <a:off x="5726822" y="3813612"/>
                <a:ext cx="1155014" cy="102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2378625" y="148433"/>
            <a:ext cx="3894160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Error Correct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44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04" y="2489402"/>
            <a:ext cx="4398264" cy="2834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Rectangle 67"/>
          <p:cNvSpPr/>
          <p:nvPr/>
        </p:nvSpPr>
        <p:spPr>
          <a:xfrm>
            <a:off x="164732" y="2078458"/>
            <a:ext cx="4489564" cy="4558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en-US" sz="2100" b="1" i="1" dirty="0" smtClean="0"/>
              <a:t>Step 3</a:t>
            </a:r>
          </a:p>
          <a:p>
            <a:pPr defTabSz="514350">
              <a:defRPr/>
            </a:pPr>
            <a:endParaRPr lang="en-US" sz="1200" dirty="0"/>
          </a:p>
          <a:p>
            <a:pPr defTabSz="514350">
              <a:defRPr/>
            </a:pPr>
            <a:r>
              <a:rPr lang="en-US" dirty="0" smtClean="0"/>
              <a:t>Peer can not find answer</a:t>
            </a:r>
            <a:br>
              <a:rPr lang="en-US" dirty="0" smtClean="0"/>
            </a:br>
            <a:r>
              <a:rPr lang="en-US" dirty="0" smtClean="0"/>
              <a:t>Peer gets answer wrong</a:t>
            </a:r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endParaRPr lang="en-US" dirty="0" smtClean="0"/>
          </a:p>
          <a:p>
            <a:pPr defTabSz="514350">
              <a:defRPr/>
            </a:pPr>
            <a:endParaRPr lang="en-US" dirty="0"/>
          </a:p>
          <a:p>
            <a:pPr defTabSz="514350">
              <a:defRPr/>
            </a:pPr>
            <a:r>
              <a:rPr lang="en-US" dirty="0" smtClean="0"/>
              <a:t>Goal</a:t>
            </a:r>
            <a:r>
              <a:rPr lang="en-US" dirty="0"/>
              <a:t>: </a:t>
            </a:r>
            <a:r>
              <a:rPr lang="en-US" dirty="0" smtClean="0"/>
              <a:t>Peer learns how to find the answer in their book</a:t>
            </a:r>
            <a:endParaRPr lang="en-US" dirty="0"/>
          </a:p>
          <a:p>
            <a:pPr defTabSz="514350">
              <a:defRPr/>
            </a:pPr>
            <a:endParaRPr lang="en-US" sz="525" dirty="0"/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Point and touch answer in the book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Wait 2 seconds </a:t>
            </a:r>
          </a:p>
          <a:p>
            <a:pPr marL="257175" indent="-257175" defTabSz="514350">
              <a:buFont typeface="+mj-lt"/>
              <a:buAutoNum type="arabicPeriod"/>
              <a:defRPr/>
            </a:pPr>
            <a:r>
              <a:rPr lang="en-US" dirty="0" smtClean="0"/>
              <a:t>Ask question again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57664" y="1247461"/>
            <a:ext cx="553608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Peter took eggs out of the nest, where did he put them?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7404144" y="3407628"/>
            <a:ext cx="1483823" cy="617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0" y="3407628"/>
            <a:ext cx="3638328" cy="1504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77" r="93662"/>
                    </a14:imgEffect>
                  </a14:imgLayer>
                </a14:imgProps>
              </a:ext>
            </a:extLst>
          </a:blip>
          <a:srcRect l="31070" t="34000" r="7184" b="17800"/>
          <a:stretch/>
        </p:blipFill>
        <p:spPr>
          <a:xfrm rot="19400719" flipH="1">
            <a:off x="5661735" y="4270676"/>
            <a:ext cx="3057875" cy="1344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8625" y="148433"/>
            <a:ext cx="3894160" cy="4154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Error Correct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6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27" y="182879"/>
            <a:ext cx="38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and Talk-Task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34" y="933061"/>
            <a:ext cx="3967545" cy="56236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2345" y="685750"/>
            <a:ext cx="3956648" cy="2307822"/>
            <a:chOff x="392345" y="995153"/>
            <a:chExt cx="3956648" cy="2307822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1216758" y="170740"/>
              <a:ext cx="2307822" cy="3956648"/>
              <a:chOff x="4673602" y="-279627"/>
              <a:chExt cx="2307822" cy="3956648"/>
            </a:xfrm>
          </p:grpSpPr>
          <p:sp>
            <p:nvSpPr>
              <p:cNvPr id="32" name="Freeform 31"/>
              <p:cNvSpPr/>
              <p:nvPr/>
            </p:nvSpPr>
            <p:spPr>
              <a:xfrm rot="5400000">
                <a:off x="3838278" y="555697"/>
                <a:ext cx="3956648" cy="2286000"/>
              </a:xfrm>
              <a:custGeom>
                <a:avLst/>
                <a:gdLst>
                  <a:gd name="connsiteX0" fmla="*/ 0 w 3677015"/>
                  <a:gd name="connsiteY0" fmla="*/ 2286000 h 2286000"/>
                  <a:gd name="connsiteX1" fmla="*/ 0 w 3677015"/>
                  <a:gd name="connsiteY1" fmla="*/ 0 h 2286000"/>
                  <a:gd name="connsiteX2" fmla="*/ 3144035 w 3677015"/>
                  <a:gd name="connsiteY2" fmla="*/ 0 h 2286000"/>
                  <a:gd name="connsiteX3" fmla="*/ 3144035 w 3677015"/>
                  <a:gd name="connsiteY3" fmla="*/ 490816 h 2286000"/>
                  <a:gd name="connsiteX4" fmla="*/ 3677015 w 3677015"/>
                  <a:gd name="connsiteY4" fmla="*/ 490816 h 2286000"/>
                  <a:gd name="connsiteX5" fmla="*/ 3677015 w 3677015"/>
                  <a:gd name="connsiteY5" fmla="*/ 948016 h 2286000"/>
                  <a:gd name="connsiteX6" fmla="*/ 3144035 w 3677015"/>
                  <a:gd name="connsiteY6" fmla="*/ 948016 h 2286000"/>
                  <a:gd name="connsiteX7" fmla="*/ 3144035 w 3677015"/>
                  <a:gd name="connsiteY7" fmla="*/ 228600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7015" h="2286000">
                    <a:moveTo>
                      <a:pt x="0" y="2286000"/>
                    </a:moveTo>
                    <a:lnTo>
                      <a:pt x="0" y="0"/>
                    </a:lnTo>
                    <a:lnTo>
                      <a:pt x="3144035" y="0"/>
                    </a:lnTo>
                    <a:lnTo>
                      <a:pt x="3144035" y="490816"/>
                    </a:lnTo>
                    <a:lnTo>
                      <a:pt x="3677015" y="490816"/>
                    </a:lnTo>
                    <a:lnTo>
                      <a:pt x="3677015" y="948016"/>
                    </a:lnTo>
                    <a:lnTo>
                      <a:pt x="3144035" y="948016"/>
                    </a:lnTo>
                    <a:lnTo>
                      <a:pt x="3144035" y="228600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5400000">
                <a:off x="6067875" y="318383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2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5400000">
                <a:off x="5047376" y="609344"/>
                <a:ext cx="2174980" cy="1693116"/>
                <a:chOff x="244193" y="1383614"/>
                <a:chExt cx="2174980" cy="1693116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686"/>
                <a:stretch/>
              </p:blipFill>
              <p:spPr>
                <a:xfrm flipH="1">
                  <a:off x="244193" y="1383614"/>
                  <a:ext cx="1272267" cy="1693116"/>
                </a:xfrm>
                <a:prstGeom prst="rect">
                  <a:avLst/>
                </a:prstGeom>
              </p:spPr>
            </p:pic>
            <p:sp>
              <p:nvSpPr>
                <p:cNvPr id="40" name="Oval 39"/>
                <p:cNvSpPr/>
                <p:nvPr/>
              </p:nvSpPr>
              <p:spPr>
                <a:xfrm>
                  <a:off x="1643970" y="1858496"/>
                  <a:ext cx="775203" cy="851820"/>
                </a:xfrm>
                <a:prstGeom prst="ellipse">
                  <a:avLst/>
                </a:prstGeom>
                <a:solidFill>
                  <a:srgbClr val="F5F5F5"/>
                </a:solidFill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 rot="5400000">
                <a:off x="3686685" y="1194795"/>
                <a:ext cx="29549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/>
                  <a:t>Answer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friend’s question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5400000">
                <a:off x="5694661" y="1212103"/>
                <a:ext cx="2149207" cy="400111"/>
                <a:chOff x="9417570" y="71257"/>
                <a:chExt cx="2149207" cy="40011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9417570" y="71257"/>
                  <a:ext cx="849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Friend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1027847" y="71258"/>
                  <a:ext cx="5389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Me</a:t>
                  </a: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2515230" y="1710081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Brett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4983882" y="1710081"/>
            <a:ext cx="3834784" cy="2286000"/>
            <a:chOff x="-4147992" y="1545269"/>
            <a:chExt cx="3306810" cy="2286000"/>
          </a:xfrm>
        </p:grpSpPr>
        <p:sp>
          <p:nvSpPr>
            <p:cNvPr id="43" name="Flowchart: Process 42"/>
            <p:cNvSpPr/>
            <p:nvPr/>
          </p:nvSpPr>
          <p:spPr>
            <a:xfrm>
              <a:off x="-4121096" y="1545269"/>
              <a:ext cx="3231638" cy="2286000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4147992" y="1674849"/>
              <a:ext cx="3306810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400" dirty="0"/>
                <a:t>This reminds me of________________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/>
                <a:t>When it said____, in my mind I saw ____.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/>
                <a:t>This is similar to___________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/>
                <a:t>This is different than_______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/>
                <a:t>This made me feel________</a:t>
              </a:r>
            </a:p>
            <a:p>
              <a:pPr>
                <a:spcAft>
                  <a:spcPts val="1200"/>
                </a:spcAft>
              </a:pPr>
              <a:r>
                <a:rPr lang="en-US" sz="1400" dirty="0"/>
                <a:t>Based on what I read, I think_________</a:t>
              </a:r>
            </a:p>
          </p:txBody>
        </p:sp>
      </p:grpSp>
      <p:sp>
        <p:nvSpPr>
          <p:cNvPr id="48" name="Right Arrow 47"/>
          <p:cNvSpPr/>
          <p:nvPr/>
        </p:nvSpPr>
        <p:spPr>
          <a:xfrm rot="9900000">
            <a:off x="8145059" y="2468151"/>
            <a:ext cx="920397" cy="728121"/>
          </a:xfrm>
          <a:prstGeom prst="rightArrow">
            <a:avLst>
              <a:gd name="adj1" fmla="val 41240"/>
              <a:gd name="adj2" fmla="val 63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 txBox="1">
            <a:spLocks/>
          </p:cNvSpPr>
          <p:nvPr/>
        </p:nvSpPr>
        <p:spPr>
          <a:xfrm>
            <a:off x="86627" y="3793790"/>
            <a:ext cx="4857207" cy="75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Show peer the answer sentence starter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Let your peer try to answer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If the answer is wrong, help them find the answer in the book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l="-1513" t="21790" r="35662" b="63548"/>
          <a:stretch/>
        </p:blipFill>
        <p:spPr>
          <a:xfrm>
            <a:off x="2010519" y="2805726"/>
            <a:ext cx="2869101" cy="86683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093759" y="3229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It felt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27" y="182879"/>
            <a:ext cx="38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and Talk-Task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34" y="933061"/>
            <a:ext cx="3967545" cy="56236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 txBox="1">
            <a:spLocks/>
          </p:cNvSpPr>
          <p:nvPr/>
        </p:nvSpPr>
        <p:spPr>
          <a:xfrm>
            <a:off x="86627" y="3875195"/>
            <a:ext cx="4857207" cy="245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they answer,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 is 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turn to ask the question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If they need help remembering the question, show them </a:t>
            </a:r>
            <a:r>
              <a:rPr lang="en-US" sz="2000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Card 1</a:t>
            </a:r>
            <a:endParaRPr lang="en-US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If student cannot read the question, they can point to 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347" y="1024305"/>
            <a:ext cx="3921746" cy="2288387"/>
            <a:chOff x="392347" y="1024305"/>
            <a:chExt cx="3921746" cy="2288387"/>
          </a:xfrm>
        </p:grpSpPr>
        <p:grpSp>
          <p:nvGrpSpPr>
            <p:cNvPr id="20" name="Group 19"/>
            <p:cNvGrpSpPr/>
            <p:nvPr/>
          </p:nvGrpSpPr>
          <p:grpSpPr>
            <a:xfrm rot="16200000">
              <a:off x="1209026" y="207626"/>
              <a:ext cx="2288387" cy="3921746"/>
              <a:chOff x="-2390" y="-244725"/>
              <a:chExt cx="2288387" cy="3921746"/>
            </a:xfrm>
          </p:grpSpPr>
          <p:sp>
            <p:nvSpPr>
              <p:cNvPr id="21" name="Freeform 20"/>
              <p:cNvSpPr/>
              <p:nvPr/>
            </p:nvSpPr>
            <p:spPr>
              <a:xfrm rot="5400000">
                <a:off x="-817876" y="573148"/>
                <a:ext cx="3921746" cy="2286000"/>
              </a:xfrm>
              <a:custGeom>
                <a:avLst/>
                <a:gdLst>
                  <a:gd name="connsiteX0" fmla="*/ 0 w 3677015"/>
                  <a:gd name="connsiteY0" fmla="*/ 2286000 h 2286000"/>
                  <a:gd name="connsiteX1" fmla="*/ 0 w 3677015"/>
                  <a:gd name="connsiteY1" fmla="*/ 0 h 2286000"/>
                  <a:gd name="connsiteX2" fmla="*/ 3144035 w 3677015"/>
                  <a:gd name="connsiteY2" fmla="*/ 0 h 2286000"/>
                  <a:gd name="connsiteX3" fmla="*/ 3144035 w 3677015"/>
                  <a:gd name="connsiteY3" fmla="*/ 981633 h 2286000"/>
                  <a:gd name="connsiteX4" fmla="*/ 3677015 w 3677015"/>
                  <a:gd name="connsiteY4" fmla="*/ 981633 h 2286000"/>
                  <a:gd name="connsiteX5" fmla="*/ 3677015 w 3677015"/>
                  <a:gd name="connsiteY5" fmla="*/ 1438833 h 2286000"/>
                  <a:gd name="connsiteX6" fmla="*/ 3144035 w 3677015"/>
                  <a:gd name="connsiteY6" fmla="*/ 1438833 h 2286000"/>
                  <a:gd name="connsiteX7" fmla="*/ 3144035 w 3677015"/>
                  <a:gd name="connsiteY7" fmla="*/ 2286000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77015" h="2286000">
                    <a:moveTo>
                      <a:pt x="0" y="2286000"/>
                    </a:moveTo>
                    <a:lnTo>
                      <a:pt x="0" y="0"/>
                    </a:lnTo>
                    <a:lnTo>
                      <a:pt x="3144035" y="0"/>
                    </a:lnTo>
                    <a:lnTo>
                      <a:pt x="3144035" y="981633"/>
                    </a:lnTo>
                    <a:lnTo>
                      <a:pt x="3677015" y="981633"/>
                    </a:lnTo>
                    <a:lnTo>
                      <a:pt x="3677015" y="1438833"/>
                    </a:lnTo>
                    <a:lnTo>
                      <a:pt x="3144035" y="1438833"/>
                    </a:lnTo>
                    <a:lnTo>
                      <a:pt x="3144035" y="228600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5400000">
                <a:off x="898212" y="31767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3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 rot="5400000">
                <a:off x="-69035" y="858779"/>
                <a:ext cx="2679224" cy="1290182"/>
                <a:chOff x="75217" y="2767199"/>
                <a:chExt cx="2679224" cy="129018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987"/>
                <a:stretch/>
              </p:blipFill>
              <p:spPr>
                <a:xfrm flipH="1">
                  <a:off x="1484724" y="2767199"/>
                  <a:ext cx="499956" cy="992228"/>
                </a:xfrm>
                <a:prstGeom prst="rect">
                  <a:avLst/>
                </a:prstGeom>
              </p:spPr>
            </p:pic>
            <p:grpSp>
              <p:nvGrpSpPr>
                <p:cNvPr id="30" name="Group 29"/>
                <p:cNvGrpSpPr/>
                <p:nvPr/>
              </p:nvGrpSpPr>
              <p:grpSpPr>
                <a:xfrm>
                  <a:off x="75217" y="2884785"/>
                  <a:ext cx="1375009" cy="1172596"/>
                  <a:chOff x="75217" y="3090937"/>
                  <a:chExt cx="1375009" cy="1172596"/>
                </a:xfrm>
              </p:grpSpPr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5217" y="3090937"/>
                    <a:ext cx="1375009" cy="1172596"/>
                  </a:xfrm>
                  <a:prstGeom prst="rect">
                    <a:avLst/>
                  </a:prstGeom>
                </p:spPr>
              </p:pic>
              <p:sp>
                <p:nvSpPr>
                  <p:cNvPr id="48" name="Oval 47"/>
                  <p:cNvSpPr/>
                  <p:nvPr/>
                </p:nvSpPr>
                <p:spPr>
                  <a:xfrm flipH="1">
                    <a:off x="572148" y="3268726"/>
                    <a:ext cx="121922" cy="1617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 flipH="1">
                    <a:off x="608174" y="3338028"/>
                    <a:ext cx="79156" cy="7915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 flipH="1">
                    <a:off x="402409" y="3266703"/>
                    <a:ext cx="121922" cy="16175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 flipH="1">
                    <a:off x="438435" y="3336005"/>
                    <a:ext cx="79156" cy="79156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Rounded Rectangle 40"/>
                <p:cNvSpPr/>
                <p:nvPr/>
              </p:nvSpPr>
              <p:spPr>
                <a:xfrm>
                  <a:off x="1625404" y="2969619"/>
                  <a:ext cx="242738" cy="300479"/>
                </a:xfrm>
                <a:prstGeom prst="round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17660" y="2807461"/>
                  <a:ext cx="454383" cy="632728"/>
                </a:xfrm>
                <a:prstGeom prst="rect">
                  <a:avLst/>
                </a:prstGeom>
              </p:spPr>
            </p:pic>
            <p:sp>
              <p:nvSpPr>
                <p:cNvPr id="46" name="Oval 45"/>
                <p:cNvSpPr/>
                <p:nvPr/>
              </p:nvSpPr>
              <p:spPr>
                <a:xfrm>
                  <a:off x="1979238" y="2995545"/>
                  <a:ext cx="775203" cy="851820"/>
                </a:xfrm>
                <a:prstGeom prst="ellipse">
                  <a:avLst/>
                </a:prstGeom>
                <a:solidFill>
                  <a:srgbClr val="F5F5F5"/>
                </a:solidFill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 rot="5400000">
                <a:off x="-948953" y="1033211"/>
                <a:ext cx="29549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/>
                  <a:t>Ask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friend the question</a:t>
                </a:r>
              </a:p>
              <a:p>
                <a:pPr algn="ctr"/>
                <a:endParaRPr lang="en-US" sz="700" dirty="0"/>
              </a:p>
              <a:p>
                <a:pPr algn="ctr"/>
                <a:r>
                  <a:rPr lang="en-US" sz="1200" dirty="0"/>
                  <a:t>Read from card       </a:t>
                </a:r>
                <a:r>
                  <a:rPr lang="en-US" sz="1200" dirty="0">
                    <a:solidFill>
                      <a:srgbClr val="DEEBF7"/>
                    </a:solidFill>
                  </a:rPr>
                  <a:t>.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 rot="5400000">
                <a:off x="915288" y="1249092"/>
                <a:ext cx="2259757" cy="400111"/>
                <a:chOff x="9417571" y="71257"/>
                <a:chExt cx="2259757" cy="400111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9417571" y="71257"/>
                  <a:ext cx="849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Friend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1138398" y="71258"/>
                  <a:ext cx="5389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Me</a:t>
                  </a:r>
                </a:p>
              </p:txBody>
            </p:sp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/>
              <a:srcRect l="30069" t="18496" r="22110" b="18121"/>
              <a:stretch/>
            </p:blipFill>
            <p:spPr>
              <a:xfrm>
                <a:off x="53849" y="1946910"/>
                <a:ext cx="255101" cy="2743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774092" y="1904004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Brett</a:t>
              </a:r>
            </a:p>
          </p:txBody>
        </p:sp>
      </p:grpSp>
      <p:sp>
        <p:nvSpPr>
          <p:cNvPr id="52" name="Right Arrow 51"/>
          <p:cNvSpPr/>
          <p:nvPr/>
        </p:nvSpPr>
        <p:spPr>
          <a:xfrm rot="9900000">
            <a:off x="8145059" y="3417008"/>
            <a:ext cx="920397" cy="728121"/>
          </a:xfrm>
          <a:prstGeom prst="rightArrow">
            <a:avLst>
              <a:gd name="adj1" fmla="val 41240"/>
              <a:gd name="adj2" fmla="val 63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t="68062"/>
          <a:stretch/>
        </p:blipFill>
        <p:spPr>
          <a:xfrm>
            <a:off x="1498964" y="3153034"/>
            <a:ext cx="3956647" cy="7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27" y="182879"/>
            <a:ext cx="38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and Talk-Task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34" y="933061"/>
            <a:ext cx="3967545" cy="56236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2348" y="1021919"/>
            <a:ext cx="3906218" cy="2286000"/>
            <a:chOff x="392348" y="1021919"/>
            <a:chExt cx="3906218" cy="2286000"/>
          </a:xfrm>
        </p:grpSpPr>
        <p:grpSp>
          <p:nvGrpSpPr>
            <p:cNvPr id="31" name="Group 30"/>
            <p:cNvGrpSpPr/>
            <p:nvPr/>
          </p:nvGrpSpPr>
          <p:grpSpPr>
            <a:xfrm rot="5400000">
              <a:off x="1202457" y="211810"/>
              <a:ext cx="2286000" cy="3906218"/>
              <a:chOff x="2336799" y="3169436"/>
              <a:chExt cx="2286000" cy="3906218"/>
            </a:xfrm>
          </p:grpSpPr>
          <p:sp>
            <p:nvSpPr>
              <p:cNvPr id="32" name="Freeform 31"/>
              <p:cNvSpPr/>
              <p:nvPr/>
            </p:nvSpPr>
            <p:spPr>
              <a:xfrm rot="16200000">
                <a:off x="1526690" y="3979545"/>
                <a:ext cx="3906218" cy="2286000"/>
              </a:xfrm>
              <a:custGeom>
                <a:avLst/>
                <a:gdLst>
                  <a:gd name="connsiteX0" fmla="*/ 3688564 w 3688564"/>
                  <a:gd name="connsiteY0" fmla="*/ 1472451 h 2286000"/>
                  <a:gd name="connsiteX1" fmla="*/ 3688564 w 3688564"/>
                  <a:gd name="connsiteY1" fmla="*/ 1929651 h 2286000"/>
                  <a:gd name="connsiteX2" fmla="*/ 3155585 w 3688564"/>
                  <a:gd name="connsiteY2" fmla="*/ 1929651 h 2286000"/>
                  <a:gd name="connsiteX3" fmla="*/ 3155585 w 3688564"/>
                  <a:gd name="connsiteY3" fmla="*/ 2286000 h 2286000"/>
                  <a:gd name="connsiteX4" fmla="*/ 0 w 3688564"/>
                  <a:gd name="connsiteY4" fmla="*/ 2286000 h 2286000"/>
                  <a:gd name="connsiteX5" fmla="*/ 1 w 3688564"/>
                  <a:gd name="connsiteY5" fmla="*/ 0 h 2286000"/>
                  <a:gd name="connsiteX6" fmla="*/ 3155585 w 3688564"/>
                  <a:gd name="connsiteY6" fmla="*/ 0 h 2286000"/>
                  <a:gd name="connsiteX7" fmla="*/ 3155585 w 3688564"/>
                  <a:gd name="connsiteY7" fmla="*/ 1472451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8564" h="2286000">
                    <a:moveTo>
                      <a:pt x="3688564" y="1472451"/>
                    </a:moveTo>
                    <a:lnTo>
                      <a:pt x="3688564" y="1929651"/>
                    </a:lnTo>
                    <a:lnTo>
                      <a:pt x="3155585" y="1929651"/>
                    </a:lnTo>
                    <a:lnTo>
                      <a:pt x="3155585" y="2286000"/>
                    </a:lnTo>
                    <a:lnTo>
                      <a:pt x="0" y="2286000"/>
                    </a:lnTo>
                    <a:lnTo>
                      <a:pt x="1" y="0"/>
                    </a:lnTo>
                    <a:lnTo>
                      <a:pt x="3155585" y="0"/>
                    </a:lnTo>
                    <a:lnTo>
                      <a:pt x="3155585" y="1472451"/>
                    </a:lnTo>
                    <a:close/>
                  </a:path>
                </a:pathLst>
              </a:custGeom>
              <a:solidFill>
                <a:srgbClr val="E6D5F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3875244" y="320509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4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 rot="16200000">
                <a:off x="2045121" y="4836871"/>
                <a:ext cx="2508332" cy="1048520"/>
                <a:chOff x="230558" y="5317898"/>
                <a:chExt cx="2508332" cy="104852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230558" y="5370729"/>
                  <a:ext cx="2508332" cy="995689"/>
                  <a:chOff x="250411" y="56535"/>
                  <a:chExt cx="3286117" cy="1304432"/>
                </a:xfrm>
              </p:grpSpPr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250411" y="56535"/>
                    <a:ext cx="3286117" cy="1304432"/>
                    <a:chOff x="250411" y="56535"/>
                    <a:chExt cx="3286117" cy="1304432"/>
                  </a:xfrm>
                </p:grpSpPr>
                <p:pic>
                  <p:nvPicPr>
                    <p:cNvPr id="55" name="Picture 54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19699"/>
                    <a:stretch/>
                  </p:blipFill>
                  <p:spPr>
                    <a:xfrm>
                      <a:off x="1735156" y="127392"/>
                      <a:ext cx="1801372" cy="12335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Picture 55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>
                        <a:ext uri="{BEBA8EAE-BF5A-486C-A8C5-ECC9F3942E4B}">
                          <a14:imgProps xmlns:a14="http://schemas.microsoft.com/office/drawing/2010/main">
                            <a14:imgLayer r:embed="rId5">
                              <a14:imgEffect>
                                <a14:brightnessContrast bright="20000" contrast="-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50411" y="56535"/>
                      <a:ext cx="1522739" cy="129989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2725781" y="357660"/>
                    <a:ext cx="382099" cy="214559"/>
                    <a:chOff x="2725781" y="357660"/>
                    <a:chExt cx="382099" cy="214559"/>
                  </a:xfrm>
                </p:grpSpPr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2725781" y="360310"/>
                      <a:ext cx="159727" cy="21190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2734610" y="451102"/>
                      <a:ext cx="103701" cy="10370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2948153" y="357660"/>
                      <a:ext cx="159727" cy="21190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2956982" y="448452"/>
                      <a:ext cx="103701" cy="10370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40" name="Oval 39"/>
                <p:cNvSpPr/>
                <p:nvPr/>
              </p:nvSpPr>
              <p:spPr>
                <a:xfrm>
                  <a:off x="1854357" y="5317898"/>
                  <a:ext cx="775203" cy="851820"/>
                </a:xfrm>
                <a:prstGeom prst="ellipse">
                  <a:avLst/>
                </a:prstGeom>
                <a:solidFill>
                  <a:srgbClr val="F5F5F5"/>
                </a:solidFill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 rot="16200000">
                <a:off x="2617141" y="4939356"/>
                <a:ext cx="29549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/>
                  <a:t>Listen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dirty="0"/>
                  <a:t>to answer from friend </a:t>
                </a: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 rot="16200000">
                <a:off x="1504618" y="5266840"/>
                <a:ext cx="2120583" cy="400111"/>
                <a:chOff x="9556745" y="71258"/>
                <a:chExt cx="2120583" cy="40011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9556745" y="71259"/>
                  <a:ext cx="849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Friend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1138398" y="71258"/>
                  <a:ext cx="5389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Me</a:t>
                  </a:r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2560058" y="1708646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Brett</a:t>
              </a:r>
            </a:p>
          </p:txBody>
        </p:sp>
      </p:grpSp>
      <p:sp>
        <p:nvSpPr>
          <p:cNvPr id="57" name="Right Arrow 56"/>
          <p:cNvSpPr/>
          <p:nvPr/>
        </p:nvSpPr>
        <p:spPr>
          <a:xfrm rot="9900000">
            <a:off x="8145059" y="4346793"/>
            <a:ext cx="920397" cy="728121"/>
          </a:xfrm>
          <a:prstGeom prst="rightArrow">
            <a:avLst>
              <a:gd name="adj1" fmla="val 41240"/>
              <a:gd name="adj2" fmla="val 63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 txBox="1">
            <a:spLocks/>
          </p:cNvSpPr>
          <p:nvPr/>
        </p:nvSpPr>
        <p:spPr>
          <a:xfrm>
            <a:off x="86627" y="3398431"/>
            <a:ext cx="4857208" cy="245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peer asks the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question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Answer </a:t>
            </a: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the same </a:t>
            </a: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way you would for any other peer</a:t>
            </a:r>
            <a:b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If </a:t>
            </a: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answer is in the book, show them where you found your answer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5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6200000">
            <a:off x="1167056" y="247211"/>
            <a:ext cx="2350569" cy="3899986"/>
            <a:chOff x="2283145" y="-50799"/>
            <a:chExt cx="2350569" cy="3748556"/>
          </a:xfrm>
        </p:grpSpPr>
        <p:sp>
          <p:nvSpPr>
            <p:cNvPr id="11" name="Freeform 10"/>
            <p:cNvSpPr/>
            <p:nvPr/>
          </p:nvSpPr>
          <p:spPr>
            <a:xfrm rot="5400000">
              <a:off x="1615893" y="670111"/>
              <a:ext cx="3727819" cy="2286000"/>
            </a:xfrm>
            <a:custGeom>
              <a:avLst/>
              <a:gdLst>
                <a:gd name="connsiteX0" fmla="*/ 0 w 3677015"/>
                <a:gd name="connsiteY0" fmla="*/ 2286000 h 2286000"/>
                <a:gd name="connsiteX1" fmla="*/ 0 w 3677015"/>
                <a:gd name="connsiteY1" fmla="*/ 0 h 2286000"/>
                <a:gd name="connsiteX2" fmla="*/ 3144035 w 3677015"/>
                <a:gd name="connsiteY2" fmla="*/ 0 h 2286000"/>
                <a:gd name="connsiteX3" fmla="*/ 3144035 w 3677015"/>
                <a:gd name="connsiteY3" fmla="*/ 1963267 h 2286000"/>
                <a:gd name="connsiteX4" fmla="*/ 3677015 w 3677015"/>
                <a:gd name="connsiteY4" fmla="*/ 1963267 h 2286000"/>
                <a:gd name="connsiteX5" fmla="*/ 3677015 w 3677015"/>
                <a:gd name="connsiteY5" fmla="*/ 2285999 h 2286000"/>
                <a:gd name="connsiteX6" fmla="*/ 3144035 w 3677015"/>
                <a:gd name="connsiteY6" fmla="*/ 2285999 h 2286000"/>
                <a:gd name="connsiteX7" fmla="*/ 3144035 w 3677015"/>
                <a:gd name="connsiteY7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7015" h="2286000">
                  <a:moveTo>
                    <a:pt x="0" y="2286000"/>
                  </a:moveTo>
                  <a:lnTo>
                    <a:pt x="0" y="0"/>
                  </a:lnTo>
                  <a:lnTo>
                    <a:pt x="3144035" y="0"/>
                  </a:lnTo>
                  <a:lnTo>
                    <a:pt x="3144035" y="1963267"/>
                  </a:lnTo>
                  <a:lnTo>
                    <a:pt x="3677015" y="1963267"/>
                  </a:lnTo>
                  <a:lnTo>
                    <a:pt x="3677015" y="2285999"/>
                  </a:lnTo>
                  <a:lnTo>
                    <a:pt x="3144035" y="2285999"/>
                  </a:lnTo>
                  <a:lnTo>
                    <a:pt x="3144035" y="228600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2230887" y="3183834"/>
              <a:ext cx="566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+/-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 rot="5400000">
              <a:off x="2114229" y="1009610"/>
              <a:ext cx="3149909" cy="1172596"/>
              <a:chOff x="7585193" y="6226211"/>
              <a:chExt cx="3149909" cy="117259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7585193" y="6226211"/>
                <a:ext cx="1375009" cy="1172596"/>
                <a:chOff x="75217" y="3090937"/>
                <a:chExt cx="1375009" cy="1172596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5217" y="3090937"/>
                  <a:ext cx="1375009" cy="1172596"/>
                </a:xfrm>
                <a:prstGeom prst="rect">
                  <a:avLst/>
                </a:prstGeom>
              </p:spPr>
            </p:pic>
            <p:sp>
              <p:nvSpPr>
                <p:cNvPr id="24" name="Oval 23"/>
                <p:cNvSpPr/>
                <p:nvPr/>
              </p:nvSpPr>
              <p:spPr>
                <a:xfrm flipH="1">
                  <a:off x="572148" y="3268726"/>
                  <a:ext cx="121922" cy="1617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flipH="1">
                  <a:off x="608174" y="3338028"/>
                  <a:ext cx="79156" cy="791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 flipH="1">
                  <a:off x="402409" y="3266703"/>
                  <a:ext cx="121922" cy="1617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 flipH="1">
                  <a:off x="438435" y="3336005"/>
                  <a:ext cx="79156" cy="7915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694929" y="6289615"/>
                <a:ext cx="2040173" cy="1086587"/>
                <a:chOff x="1286964" y="5700416"/>
                <a:chExt cx="2040173" cy="1086587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1924271" y="5700416"/>
                  <a:ext cx="775203" cy="851820"/>
                </a:xfrm>
                <a:prstGeom prst="ellipse">
                  <a:avLst/>
                </a:prstGeom>
                <a:solidFill>
                  <a:srgbClr val="F5F5F5"/>
                </a:solidFill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6964" y="6005028"/>
                  <a:ext cx="892252" cy="760905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prstClr val="black"/>
                    <a:srgbClr val="FF00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2434885" y="6026098"/>
                  <a:ext cx="892252" cy="760905"/>
                </a:xfrm>
                <a:prstGeom prst="rect">
                  <a:avLst/>
                </a:prstGeom>
              </p:spPr>
            </p:pic>
          </p:grpSp>
        </p:grpSp>
        <p:sp>
          <p:nvSpPr>
            <p:cNvPr id="14" name="TextBox 13"/>
            <p:cNvSpPr txBox="1"/>
            <p:nvPr/>
          </p:nvSpPr>
          <p:spPr>
            <a:xfrm rot="5400000">
              <a:off x="1353858" y="1194794"/>
              <a:ext cx="29549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/>
                <a:t>Agree / Disagree</a:t>
              </a:r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with friend’s answer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 rot="5400000">
              <a:off x="3283688" y="1118449"/>
              <a:ext cx="2299941" cy="400111"/>
              <a:chOff x="9266836" y="71257"/>
              <a:chExt cx="2299941" cy="40011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266836" y="71257"/>
                <a:ext cx="849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Friend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27847" y="71258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Me</a:t>
                </a: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6627" y="182879"/>
            <a:ext cx="3875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and Talk-Task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834" y="933061"/>
            <a:ext cx="3967545" cy="562360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379E8EC-CD69-402C-A7FB-D1A01AE0277E}"/>
              </a:ext>
            </a:extLst>
          </p:cNvPr>
          <p:cNvSpPr txBox="1">
            <a:spLocks/>
          </p:cNvSpPr>
          <p:nvPr/>
        </p:nvSpPr>
        <p:spPr>
          <a:xfrm>
            <a:off x="86627" y="3426542"/>
            <a:ext cx="4857207" cy="2456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 your peer, do you agree </a:t>
            </a:r>
            <a:b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 me, yes    or no</a:t>
            </a:r>
            <a:endParaRPr lang="en-US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Give a fun reaction:</a:t>
            </a:r>
            <a:br>
              <a:rPr lang="en-US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“Good job”</a:t>
            </a:r>
            <a:b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“I liked your answer”</a:t>
            </a:r>
            <a:b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“You had a good answer”</a:t>
            </a:r>
            <a:b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“Thank you for listening to my answer”</a:t>
            </a:r>
            <a:endParaRPr 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6773" y="170864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Brett</a:t>
            </a:r>
          </a:p>
        </p:txBody>
      </p:sp>
      <p:sp>
        <p:nvSpPr>
          <p:cNvPr id="33" name="Right Arrow 32"/>
          <p:cNvSpPr/>
          <p:nvPr/>
        </p:nvSpPr>
        <p:spPr>
          <a:xfrm rot="9900000">
            <a:off x="8145059" y="5703183"/>
            <a:ext cx="920397" cy="728121"/>
          </a:xfrm>
          <a:prstGeom prst="rightArrow">
            <a:avLst>
              <a:gd name="adj1" fmla="val 41240"/>
              <a:gd name="adj2" fmla="val 634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79" y="3894054"/>
            <a:ext cx="557779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0006" y="3874749"/>
            <a:ext cx="55777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24496</TotalTime>
  <Words>435</Words>
  <Application>Microsoft Office PowerPoint</Application>
  <PresentationFormat>On-screen Show (4:3)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Bradley Hand ITC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Cerrato, Brett</dc:creator>
  <cp:lastModifiedBy>Cerrato, Brett</cp:lastModifiedBy>
  <cp:revision>125</cp:revision>
  <cp:lastPrinted>2020-03-06T18:44:10Z</cp:lastPrinted>
  <dcterms:created xsi:type="dcterms:W3CDTF">2019-11-05T17:13:29Z</dcterms:created>
  <dcterms:modified xsi:type="dcterms:W3CDTF">2020-05-19T18:35:40Z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